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8" r:id="rId3"/>
    <p:sldId id="257" r:id="rId4"/>
    <p:sldId id="260" r:id="rId5"/>
    <p:sldId id="261" r:id="rId6"/>
    <p:sldId id="25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82595" autoAdjust="0"/>
  </p:normalViewPr>
  <p:slideViewPr>
    <p:cSldViewPr snapToGrid="0">
      <p:cViewPr varScale="1">
        <p:scale>
          <a:sx n="42" d="100"/>
          <a:sy n="42" d="100"/>
        </p:scale>
        <p:origin x="1238"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B26F47-2495-4078-8F44-ED6ECBAF72F0}" type="datetimeFigureOut">
              <a:rPr lang="en-US" smtClean="0"/>
              <a:t>2/14/2025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02C940-9CEE-4601-B244-1677CA3F5250}" type="slidenum">
              <a:rPr lang="en-US" smtClean="0"/>
              <a:t>‹#›</a:t>
            </a:fld>
            <a:endParaRPr lang="en-US"/>
          </a:p>
        </p:txBody>
      </p:sp>
    </p:spTree>
    <p:extLst>
      <p:ext uri="{BB962C8B-B14F-4D97-AF65-F5344CB8AC3E}">
        <p14:creationId xmlns:p14="http://schemas.microsoft.com/office/powerpoint/2010/main" val="23933021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were three notable issues within my data set for predicting risk of depression. These omission of potential important data features included race, gender, and ethnicity, which could make the model bias. Depression can manifest for a variety of reasons. The potential for bias in a model is exacerbated when not considering all groups of people (to race, gender, and ethnicity). For example, different races, genders, and ethnicities may experience different health and societal concerns.</a:t>
            </a:r>
          </a:p>
          <a:p>
            <a:endParaRPr lang="en-US" dirty="0"/>
          </a:p>
          <a:p>
            <a:r>
              <a:rPr lang="en-US" dirty="0"/>
              <a:t>Additionally, in my model, the names provided in my raw data could cloud the goal of the project. Machine Learning is looking for values in all the data. However, names are nominal data and do not add any value to the research. For example, if we had multiple Christina’s in the dataset, this would not be an actual predictor of depression, rendering this feature useless. </a:t>
            </a:r>
          </a:p>
          <a:p>
            <a:endParaRPr lang="en-US" dirty="0"/>
          </a:p>
          <a:p>
            <a:r>
              <a:rPr lang="en-US" dirty="0"/>
              <a:t>Missing values need to be filled in to make the model as accurate as possible. Missing values can warp the accuracy of the model and lead to bias. Therefore, it is imperative to ensure the blanks are filled in to have a cleaned-up data set that accurately depicts the data, ensuring best practices for predictions. </a:t>
            </a:r>
          </a:p>
        </p:txBody>
      </p:sp>
      <p:sp>
        <p:nvSpPr>
          <p:cNvPr id="4" name="Slide Number Placeholder 3"/>
          <p:cNvSpPr>
            <a:spLocks noGrp="1"/>
          </p:cNvSpPr>
          <p:nvPr>
            <p:ph type="sldNum" sz="quarter" idx="5"/>
          </p:nvPr>
        </p:nvSpPr>
        <p:spPr/>
        <p:txBody>
          <a:bodyPr/>
          <a:lstStyle/>
          <a:p>
            <a:fld id="{A202C940-9CEE-4601-B244-1677CA3F5250}" type="slidenum">
              <a:rPr lang="en-US" smtClean="0"/>
              <a:t>2</a:t>
            </a:fld>
            <a:endParaRPr lang="en-US"/>
          </a:p>
        </p:txBody>
      </p:sp>
    </p:spTree>
    <p:extLst>
      <p:ext uri="{BB962C8B-B14F-4D97-AF65-F5344CB8AC3E}">
        <p14:creationId xmlns:p14="http://schemas.microsoft.com/office/powerpoint/2010/main" val="218507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flowchart shown above, I’ve created a plan for my machine learning model. </a:t>
            </a:r>
          </a:p>
          <a:p>
            <a:endParaRPr lang="en-US" dirty="0"/>
          </a:p>
          <a:p>
            <a:r>
              <a:rPr lang="en-US" dirty="0"/>
              <a:t>I chose to use PostgreSQL (relational database) because my data is structured and clean. It also is easy to use in an ETL pipeline structure. I want to use it as the central archive for my data. It seems like it makes it easy to extract and upload data as needed. I will use </a:t>
            </a:r>
            <a:r>
              <a:rPr lang="en-US" dirty="0" err="1"/>
              <a:t>pgAdmin</a:t>
            </a:r>
            <a:r>
              <a:rPr lang="en-US" dirty="0"/>
              <a:t> as my tool within my PostgreSQL database. </a:t>
            </a:r>
          </a:p>
          <a:p>
            <a:endParaRPr lang="en-US" dirty="0"/>
          </a:p>
          <a:p>
            <a:r>
              <a:rPr lang="en-US" dirty="0"/>
              <a:t>I chose to use an ETL pipeline because I like the structure and simplicity. It makes the process easy to keep track of. Collect the data from files, </a:t>
            </a:r>
            <a:r>
              <a:rPr lang="en-US" dirty="0" err="1"/>
              <a:t>api’s</a:t>
            </a:r>
            <a:r>
              <a:rPr lang="en-US" dirty="0"/>
              <a:t>, or databases, clean/ transform the data, then load it into the data warehouse. </a:t>
            </a:r>
          </a:p>
          <a:p>
            <a:endParaRPr lang="en-US" dirty="0"/>
          </a:p>
          <a:p>
            <a:r>
              <a:rPr lang="en-US" dirty="0"/>
              <a:t>I chose to use both CSV and JSON files. I like the idea of using CSV files because they’re easy to use for input and output functions. Additionally, using PostgreSQL, I can save my data to a CSV file from my database for future project, or whenever I want to play with the data again. When it comes to using JSON files, they coincide easily with structured data. They can also be used for extracting data, or as a destination file. I think the idea of flexibility of using these files for multiple points in my machine learning model. </a:t>
            </a:r>
          </a:p>
          <a:p>
            <a:endParaRPr lang="en-US" dirty="0"/>
          </a:p>
          <a:p>
            <a:endParaRPr lang="en-US" dirty="0"/>
          </a:p>
        </p:txBody>
      </p:sp>
      <p:sp>
        <p:nvSpPr>
          <p:cNvPr id="4" name="Slide Number Placeholder 3"/>
          <p:cNvSpPr>
            <a:spLocks noGrp="1"/>
          </p:cNvSpPr>
          <p:nvPr>
            <p:ph type="sldNum" sz="quarter" idx="5"/>
          </p:nvPr>
        </p:nvSpPr>
        <p:spPr/>
        <p:txBody>
          <a:bodyPr/>
          <a:lstStyle/>
          <a:p>
            <a:fld id="{A202C940-9CEE-4601-B244-1677CA3F5250}" type="slidenum">
              <a:rPr lang="en-US" smtClean="0"/>
              <a:t>3</a:t>
            </a:fld>
            <a:endParaRPr lang="en-US"/>
          </a:p>
        </p:txBody>
      </p:sp>
    </p:spTree>
    <p:extLst>
      <p:ext uri="{BB962C8B-B14F-4D97-AF65-F5344CB8AC3E}">
        <p14:creationId xmlns:p14="http://schemas.microsoft.com/office/powerpoint/2010/main" val="2300092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my model, structured data is a necessity, hence using a relational database.  In my model, I chose to use an ETL pipeline because I’d like to clean and manipulate the data prior to training my model. Doing this all at once seems hectic. Also, in this case, near-real time data isn’t a necessity. I chose to use </a:t>
            </a:r>
            <a:r>
              <a:rPr lang="en-US" b="0" i="0" dirty="0">
                <a:solidFill>
                  <a:srgbClr val="202020"/>
                </a:solidFill>
                <a:effectLst/>
              </a:rPr>
              <a:t>parquet files due to the need for big data processing and access to large data sets. </a:t>
            </a:r>
            <a:endParaRPr lang="en-US" b="0" dirty="0"/>
          </a:p>
          <a:p>
            <a:endParaRPr lang="en-US" dirty="0"/>
          </a:p>
          <a:p>
            <a:endParaRPr lang="en-US" dirty="0"/>
          </a:p>
        </p:txBody>
      </p:sp>
      <p:sp>
        <p:nvSpPr>
          <p:cNvPr id="4" name="Slide Number Placeholder 3"/>
          <p:cNvSpPr>
            <a:spLocks noGrp="1"/>
          </p:cNvSpPr>
          <p:nvPr>
            <p:ph type="sldNum" sz="quarter" idx="5"/>
          </p:nvPr>
        </p:nvSpPr>
        <p:spPr/>
        <p:txBody>
          <a:bodyPr/>
          <a:lstStyle/>
          <a:p>
            <a:fld id="{A202C940-9CEE-4601-B244-1677CA3F5250}" type="slidenum">
              <a:rPr lang="en-US" smtClean="0"/>
              <a:t>4</a:t>
            </a:fld>
            <a:endParaRPr lang="en-US"/>
          </a:p>
        </p:txBody>
      </p:sp>
    </p:spTree>
    <p:extLst>
      <p:ext uri="{BB962C8B-B14F-4D97-AF65-F5344CB8AC3E}">
        <p14:creationId xmlns:p14="http://schemas.microsoft.com/office/powerpoint/2010/main" val="8296949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Monitoring schema changes over time in machine learning is vital for ensuring that models remain accurate and reliable. As data evolves, changes in the structure, format, or relationships of features can lead to mismatches between the model’s predictions based on new data leading to bias. By keeping track of these changes, we can quickly detect potential for bias, adjust models when needed, and maintain consistency in the data for retraining. This ongoing monitoring helps prevent potential issues and ensures that the model continues to perform accurately over time.</a:t>
            </a:r>
          </a:p>
          <a:p>
            <a:endParaRPr lang="en-US" dirty="0"/>
          </a:p>
          <a:p>
            <a:r>
              <a:rPr lang="en-US" dirty="0"/>
              <a:t>My plan to monitor schema changes effectively in my model is to develop a strategy for retraining models when schema changes are significant, utilize validation to ensure that incoming data matches the expected structure, and perform consistency checks between the data. This helps identify potential issues early and ensures the model remains reliable.</a:t>
            </a:r>
          </a:p>
        </p:txBody>
      </p:sp>
      <p:sp>
        <p:nvSpPr>
          <p:cNvPr id="4" name="Slide Number Placeholder 3"/>
          <p:cNvSpPr>
            <a:spLocks noGrp="1"/>
          </p:cNvSpPr>
          <p:nvPr>
            <p:ph type="sldNum" sz="quarter" idx="5"/>
          </p:nvPr>
        </p:nvSpPr>
        <p:spPr/>
        <p:txBody>
          <a:bodyPr/>
          <a:lstStyle/>
          <a:p>
            <a:fld id="{A202C940-9CEE-4601-B244-1677CA3F5250}" type="slidenum">
              <a:rPr lang="en-US" smtClean="0"/>
              <a:t>5</a:t>
            </a:fld>
            <a:endParaRPr lang="en-US"/>
          </a:p>
        </p:txBody>
      </p:sp>
    </p:spTree>
    <p:extLst>
      <p:ext uri="{BB962C8B-B14F-4D97-AF65-F5344CB8AC3E}">
        <p14:creationId xmlns:p14="http://schemas.microsoft.com/office/powerpoint/2010/main" val="26886549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above image is a screenshot of my new cleaned data uploaded using </a:t>
            </a:r>
            <a:r>
              <a:rPr lang="en-US" dirty="0" err="1"/>
              <a:t>pgAdmin</a:t>
            </a:r>
            <a:r>
              <a:rPr lang="en-US" dirty="0"/>
              <a:t>. </a:t>
            </a:r>
          </a:p>
          <a:p>
            <a:endParaRPr lang="en-US" dirty="0"/>
          </a:p>
          <a:p>
            <a:r>
              <a:rPr lang="en-US" dirty="0"/>
              <a:t>For my data set I utilized a random sampling of 100 people within the data set by selecting the top 100 listed to make my data set more manageable for my learning process. After identifying my potential problems in the data set I replaced missing values. Moving forward with this data set, I will take the necessary steps to clean the data set fully. I plan to drop the name feature and consider implementing new features in attempt to make my model as accurate as possible and mitigate bias. </a:t>
            </a:r>
          </a:p>
        </p:txBody>
      </p:sp>
      <p:sp>
        <p:nvSpPr>
          <p:cNvPr id="4" name="Slide Number Placeholder 3"/>
          <p:cNvSpPr>
            <a:spLocks noGrp="1"/>
          </p:cNvSpPr>
          <p:nvPr>
            <p:ph type="sldNum" sz="quarter" idx="5"/>
          </p:nvPr>
        </p:nvSpPr>
        <p:spPr/>
        <p:txBody>
          <a:bodyPr/>
          <a:lstStyle/>
          <a:p>
            <a:fld id="{A202C940-9CEE-4601-B244-1677CA3F5250}" type="slidenum">
              <a:rPr lang="en-US" smtClean="0"/>
              <a:t>6</a:t>
            </a:fld>
            <a:endParaRPr lang="en-US"/>
          </a:p>
        </p:txBody>
      </p:sp>
    </p:spTree>
    <p:extLst>
      <p:ext uri="{BB962C8B-B14F-4D97-AF65-F5344CB8AC3E}">
        <p14:creationId xmlns:p14="http://schemas.microsoft.com/office/powerpoint/2010/main" val="2513686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5FECE-1A90-8AB2-096A-E1ADD9D8EA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02AA01-3C65-9872-1B85-CC01E397E2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32B0FB5-A961-1E9E-3AAB-EA6408B331E7}"/>
              </a:ext>
            </a:extLst>
          </p:cNvPr>
          <p:cNvSpPr>
            <a:spLocks noGrp="1"/>
          </p:cNvSpPr>
          <p:nvPr>
            <p:ph type="dt" sz="half" idx="10"/>
          </p:nvPr>
        </p:nvSpPr>
        <p:spPr/>
        <p:txBody>
          <a:bodyPr/>
          <a:lstStyle/>
          <a:p>
            <a:fld id="{0907E5E8-B583-45B8-9F83-7B972B83C9EA}" type="datetimeFigureOut">
              <a:rPr lang="en-US" smtClean="0"/>
              <a:t>2/14/2025</a:t>
            </a:fld>
            <a:endParaRPr lang="en-US"/>
          </a:p>
        </p:txBody>
      </p:sp>
      <p:sp>
        <p:nvSpPr>
          <p:cNvPr id="5" name="Footer Placeholder 4">
            <a:extLst>
              <a:ext uri="{FF2B5EF4-FFF2-40B4-BE49-F238E27FC236}">
                <a16:creationId xmlns:a16="http://schemas.microsoft.com/office/drawing/2014/main" id="{07043715-03DD-472D-01D5-0CFC5C0C57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E7401B-C2E9-5851-D788-4EADB43BB5EC}"/>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24982497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AA740-E7BA-906C-B256-43FDEB6406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F398D3A-3979-93C4-0AD2-75DB755A39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394693-94F8-1B80-A2C4-958AB52517AF}"/>
              </a:ext>
            </a:extLst>
          </p:cNvPr>
          <p:cNvSpPr>
            <a:spLocks noGrp="1"/>
          </p:cNvSpPr>
          <p:nvPr>
            <p:ph type="dt" sz="half" idx="10"/>
          </p:nvPr>
        </p:nvSpPr>
        <p:spPr/>
        <p:txBody>
          <a:bodyPr/>
          <a:lstStyle/>
          <a:p>
            <a:fld id="{0907E5E8-B583-45B8-9F83-7B972B83C9EA}" type="datetimeFigureOut">
              <a:rPr lang="en-US" smtClean="0"/>
              <a:t>2/14/2025</a:t>
            </a:fld>
            <a:endParaRPr lang="en-US"/>
          </a:p>
        </p:txBody>
      </p:sp>
      <p:sp>
        <p:nvSpPr>
          <p:cNvPr id="5" name="Footer Placeholder 4">
            <a:extLst>
              <a:ext uri="{FF2B5EF4-FFF2-40B4-BE49-F238E27FC236}">
                <a16:creationId xmlns:a16="http://schemas.microsoft.com/office/drawing/2014/main" id="{67944E4F-A0B5-EB9A-8570-705BA080E4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89379C-DE1A-1EFF-523F-3528A7C3C1C7}"/>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376209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700F7D-382C-D435-DB70-2D9FA8A617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2E0D0A5-DF25-C202-01F3-2141DD3DF1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B15DDB-B90C-601B-FBEA-26516F70DE97}"/>
              </a:ext>
            </a:extLst>
          </p:cNvPr>
          <p:cNvSpPr>
            <a:spLocks noGrp="1"/>
          </p:cNvSpPr>
          <p:nvPr>
            <p:ph type="dt" sz="half" idx="10"/>
          </p:nvPr>
        </p:nvSpPr>
        <p:spPr/>
        <p:txBody>
          <a:bodyPr/>
          <a:lstStyle/>
          <a:p>
            <a:fld id="{0907E5E8-B583-45B8-9F83-7B972B83C9EA}" type="datetimeFigureOut">
              <a:rPr lang="en-US" smtClean="0"/>
              <a:t>2/14/2025</a:t>
            </a:fld>
            <a:endParaRPr lang="en-US"/>
          </a:p>
        </p:txBody>
      </p:sp>
      <p:sp>
        <p:nvSpPr>
          <p:cNvPr id="5" name="Footer Placeholder 4">
            <a:extLst>
              <a:ext uri="{FF2B5EF4-FFF2-40B4-BE49-F238E27FC236}">
                <a16:creationId xmlns:a16="http://schemas.microsoft.com/office/drawing/2014/main" id="{99A865AD-13AC-AD69-7FA3-F0CB7531AD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9FABBC-EBFD-6975-21BE-0915442AC06B}"/>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1554734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948E-2359-B82F-141C-4FD3F1676E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BD7D64-A410-0AD3-5E42-C7254188FFC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6AC94F-9BE4-5169-31A9-87EB8B8D2EEC}"/>
              </a:ext>
            </a:extLst>
          </p:cNvPr>
          <p:cNvSpPr>
            <a:spLocks noGrp="1"/>
          </p:cNvSpPr>
          <p:nvPr>
            <p:ph type="dt" sz="half" idx="10"/>
          </p:nvPr>
        </p:nvSpPr>
        <p:spPr/>
        <p:txBody>
          <a:bodyPr/>
          <a:lstStyle/>
          <a:p>
            <a:fld id="{0907E5E8-B583-45B8-9F83-7B972B83C9EA}" type="datetimeFigureOut">
              <a:rPr lang="en-US" smtClean="0"/>
              <a:t>2/14/2025</a:t>
            </a:fld>
            <a:endParaRPr lang="en-US"/>
          </a:p>
        </p:txBody>
      </p:sp>
      <p:sp>
        <p:nvSpPr>
          <p:cNvPr id="5" name="Footer Placeholder 4">
            <a:extLst>
              <a:ext uri="{FF2B5EF4-FFF2-40B4-BE49-F238E27FC236}">
                <a16:creationId xmlns:a16="http://schemas.microsoft.com/office/drawing/2014/main" id="{247AB8E0-9033-7029-5125-42690B34EC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DCB9B4-A5A2-73E3-2F17-C5BB7B1DF336}"/>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270823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531B8-4664-9B1C-FAAB-EAE5591D18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9AD8FB-E4F2-E9BB-7FEF-D4F50C71FD4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ECB695-5F1D-998B-5794-C78B166DCCD0}"/>
              </a:ext>
            </a:extLst>
          </p:cNvPr>
          <p:cNvSpPr>
            <a:spLocks noGrp="1"/>
          </p:cNvSpPr>
          <p:nvPr>
            <p:ph type="dt" sz="half" idx="10"/>
          </p:nvPr>
        </p:nvSpPr>
        <p:spPr/>
        <p:txBody>
          <a:bodyPr/>
          <a:lstStyle/>
          <a:p>
            <a:fld id="{0907E5E8-B583-45B8-9F83-7B972B83C9EA}" type="datetimeFigureOut">
              <a:rPr lang="en-US" smtClean="0"/>
              <a:t>2/14/2025</a:t>
            </a:fld>
            <a:endParaRPr lang="en-US"/>
          </a:p>
        </p:txBody>
      </p:sp>
      <p:sp>
        <p:nvSpPr>
          <p:cNvPr id="5" name="Footer Placeholder 4">
            <a:extLst>
              <a:ext uri="{FF2B5EF4-FFF2-40B4-BE49-F238E27FC236}">
                <a16:creationId xmlns:a16="http://schemas.microsoft.com/office/drawing/2014/main" id="{6367D62D-720D-86F7-A9F1-C3C2DB87F9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CEEDCC-3269-92A6-6ACD-7ED7B8BB4BAC}"/>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2653621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64094-BF15-D94D-08CC-20B4F6468D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D39F184-A937-FE22-0869-06BC6E8346E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F96165-8EBA-C419-2B5D-69107F6F273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45A855-3D19-1F38-2D7B-9D94D8B5419A}"/>
              </a:ext>
            </a:extLst>
          </p:cNvPr>
          <p:cNvSpPr>
            <a:spLocks noGrp="1"/>
          </p:cNvSpPr>
          <p:nvPr>
            <p:ph type="dt" sz="half" idx="10"/>
          </p:nvPr>
        </p:nvSpPr>
        <p:spPr/>
        <p:txBody>
          <a:bodyPr/>
          <a:lstStyle/>
          <a:p>
            <a:fld id="{0907E5E8-B583-45B8-9F83-7B972B83C9EA}" type="datetimeFigureOut">
              <a:rPr lang="en-US" smtClean="0"/>
              <a:t>2/14/2025</a:t>
            </a:fld>
            <a:endParaRPr lang="en-US"/>
          </a:p>
        </p:txBody>
      </p:sp>
      <p:sp>
        <p:nvSpPr>
          <p:cNvPr id="6" name="Footer Placeholder 5">
            <a:extLst>
              <a:ext uri="{FF2B5EF4-FFF2-40B4-BE49-F238E27FC236}">
                <a16:creationId xmlns:a16="http://schemas.microsoft.com/office/drawing/2014/main" id="{F59D65DE-FFA9-2FA7-54BC-971B2D8B51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93CDC6-3326-A764-EF55-573AC0F30C38}"/>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264038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A15FA-D49A-46C1-E819-AA31CD023A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53505D-DA68-7869-DD9A-0DF4DE88D6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6C0A0B-DAF9-E693-3054-006B300B44F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024AE15-7FF5-A8C7-3FC6-372F12AB5D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03A9EB-CEC7-801C-EEC6-D5BF9DA3E5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F135D0-B1A7-ECBC-CD04-8118340D9CEF}"/>
              </a:ext>
            </a:extLst>
          </p:cNvPr>
          <p:cNvSpPr>
            <a:spLocks noGrp="1"/>
          </p:cNvSpPr>
          <p:nvPr>
            <p:ph type="dt" sz="half" idx="10"/>
          </p:nvPr>
        </p:nvSpPr>
        <p:spPr/>
        <p:txBody>
          <a:bodyPr/>
          <a:lstStyle/>
          <a:p>
            <a:fld id="{0907E5E8-B583-45B8-9F83-7B972B83C9EA}" type="datetimeFigureOut">
              <a:rPr lang="en-US" smtClean="0"/>
              <a:t>2/14/2025</a:t>
            </a:fld>
            <a:endParaRPr lang="en-US"/>
          </a:p>
        </p:txBody>
      </p:sp>
      <p:sp>
        <p:nvSpPr>
          <p:cNvPr id="8" name="Footer Placeholder 7">
            <a:extLst>
              <a:ext uri="{FF2B5EF4-FFF2-40B4-BE49-F238E27FC236}">
                <a16:creationId xmlns:a16="http://schemas.microsoft.com/office/drawing/2014/main" id="{5D1DEE95-0D2D-387E-E994-99EEDF1AF2C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B1433C-16CE-8D82-1762-593E122AB15B}"/>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3550712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9A64-FCDC-6D00-131D-AE4A1A706BA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A6099B-B7A8-62B7-52D4-24B6EC85EE06}"/>
              </a:ext>
            </a:extLst>
          </p:cNvPr>
          <p:cNvSpPr>
            <a:spLocks noGrp="1"/>
          </p:cNvSpPr>
          <p:nvPr>
            <p:ph type="dt" sz="half" idx="10"/>
          </p:nvPr>
        </p:nvSpPr>
        <p:spPr/>
        <p:txBody>
          <a:bodyPr/>
          <a:lstStyle/>
          <a:p>
            <a:fld id="{0907E5E8-B583-45B8-9F83-7B972B83C9EA}" type="datetimeFigureOut">
              <a:rPr lang="en-US" smtClean="0"/>
              <a:t>2/14/2025</a:t>
            </a:fld>
            <a:endParaRPr lang="en-US"/>
          </a:p>
        </p:txBody>
      </p:sp>
      <p:sp>
        <p:nvSpPr>
          <p:cNvPr id="4" name="Footer Placeholder 3">
            <a:extLst>
              <a:ext uri="{FF2B5EF4-FFF2-40B4-BE49-F238E27FC236}">
                <a16:creationId xmlns:a16="http://schemas.microsoft.com/office/drawing/2014/main" id="{59F2E12A-EE81-472E-6BFE-FDBABC3689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8F3E7A-7DE8-48FD-A51A-EB15DF164B69}"/>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4402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1D6314-DC0A-4672-5F2E-43560E719FA4}"/>
              </a:ext>
            </a:extLst>
          </p:cNvPr>
          <p:cNvSpPr>
            <a:spLocks noGrp="1"/>
          </p:cNvSpPr>
          <p:nvPr>
            <p:ph type="dt" sz="half" idx="10"/>
          </p:nvPr>
        </p:nvSpPr>
        <p:spPr/>
        <p:txBody>
          <a:bodyPr/>
          <a:lstStyle/>
          <a:p>
            <a:fld id="{0907E5E8-B583-45B8-9F83-7B972B83C9EA}" type="datetimeFigureOut">
              <a:rPr lang="en-US" smtClean="0"/>
              <a:t>2/14/2025</a:t>
            </a:fld>
            <a:endParaRPr lang="en-US"/>
          </a:p>
        </p:txBody>
      </p:sp>
      <p:sp>
        <p:nvSpPr>
          <p:cNvPr id="3" name="Footer Placeholder 2">
            <a:extLst>
              <a:ext uri="{FF2B5EF4-FFF2-40B4-BE49-F238E27FC236}">
                <a16:creationId xmlns:a16="http://schemas.microsoft.com/office/drawing/2014/main" id="{40BC1381-4C5F-C162-15C2-A3C6AD02FDD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D19C86-04D5-6F56-262B-5064844252ED}"/>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3967360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42698-5CD6-E55A-8BB3-211DB529D8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F86B80-A688-267D-BC9D-C01A874927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F26C99-FA97-772C-3DF2-06537584C5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194E11-772F-7320-8E21-AB4DC401AAAB}"/>
              </a:ext>
            </a:extLst>
          </p:cNvPr>
          <p:cNvSpPr>
            <a:spLocks noGrp="1"/>
          </p:cNvSpPr>
          <p:nvPr>
            <p:ph type="dt" sz="half" idx="10"/>
          </p:nvPr>
        </p:nvSpPr>
        <p:spPr/>
        <p:txBody>
          <a:bodyPr/>
          <a:lstStyle/>
          <a:p>
            <a:fld id="{0907E5E8-B583-45B8-9F83-7B972B83C9EA}" type="datetimeFigureOut">
              <a:rPr lang="en-US" smtClean="0"/>
              <a:t>2/14/2025</a:t>
            </a:fld>
            <a:endParaRPr lang="en-US"/>
          </a:p>
        </p:txBody>
      </p:sp>
      <p:sp>
        <p:nvSpPr>
          <p:cNvPr id="6" name="Footer Placeholder 5">
            <a:extLst>
              <a:ext uri="{FF2B5EF4-FFF2-40B4-BE49-F238E27FC236}">
                <a16:creationId xmlns:a16="http://schemas.microsoft.com/office/drawing/2014/main" id="{00E5ED79-1C7C-7C4B-796B-B01253C744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2954C4-CC78-F919-9BD2-237FC6C65259}"/>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18476466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F5092-C22F-FC52-990D-249B0DEE38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69AA372-D130-F19B-E4CE-349C7B2CF0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5E7AA4-9A67-E9EE-2501-9A99B0F13A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9357EA-91D9-5FEF-1A6B-9A65BCDB4E49}"/>
              </a:ext>
            </a:extLst>
          </p:cNvPr>
          <p:cNvSpPr>
            <a:spLocks noGrp="1"/>
          </p:cNvSpPr>
          <p:nvPr>
            <p:ph type="dt" sz="half" idx="10"/>
          </p:nvPr>
        </p:nvSpPr>
        <p:spPr/>
        <p:txBody>
          <a:bodyPr/>
          <a:lstStyle/>
          <a:p>
            <a:fld id="{0907E5E8-B583-45B8-9F83-7B972B83C9EA}" type="datetimeFigureOut">
              <a:rPr lang="en-US" smtClean="0"/>
              <a:t>2/14/2025</a:t>
            </a:fld>
            <a:endParaRPr lang="en-US"/>
          </a:p>
        </p:txBody>
      </p:sp>
      <p:sp>
        <p:nvSpPr>
          <p:cNvPr id="6" name="Footer Placeholder 5">
            <a:extLst>
              <a:ext uri="{FF2B5EF4-FFF2-40B4-BE49-F238E27FC236}">
                <a16:creationId xmlns:a16="http://schemas.microsoft.com/office/drawing/2014/main" id="{1C7156CB-AE7D-0BB9-79AE-FCF842063D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E8BA31-4CEA-3A3F-3ABC-F8F1CAC107D7}"/>
              </a:ext>
            </a:extLst>
          </p:cNvPr>
          <p:cNvSpPr>
            <a:spLocks noGrp="1"/>
          </p:cNvSpPr>
          <p:nvPr>
            <p:ph type="sldNum" sz="quarter" idx="12"/>
          </p:nvPr>
        </p:nvSpPr>
        <p:spPr/>
        <p:txBody>
          <a:bodyPr/>
          <a:lstStyle/>
          <a:p>
            <a:fld id="{0F8844D1-F3F1-44FE-A3B0-4B6983B8268F}" type="slidenum">
              <a:rPr lang="en-US" smtClean="0"/>
              <a:t>‹#›</a:t>
            </a:fld>
            <a:endParaRPr lang="en-US"/>
          </a:p>
        </p:txBody>
      </p:sp>
    </p:spTree>
    <p:extLst>
      <p:ext uri="{BB962C8B-B14F-4D97-AF65-F5344CB8AC3E}">
        <p14:creationId xmlns:p14="http://schemas.microsoft.com/office/powerpoint/2010/main" val="341251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E52EDA-B372-8990-051B-406060D507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3C5CA3D-9F7F-64D3-5F95-39FF9A2C6E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0768BC-E4A9-4024-384D-6134F5EEA6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907E5E8-B583-45B8-9F83-7B972B83C9EA}" type="datetimeFigureOut">
              <a:rPr lang="en-US" smtClean="0"/>
              <a:t>2/14/2025</a:t>
            </a:fld>
            <a:endParaRPr lang="en-US"/>
          </a:p>
        </p:txBody>
      </p:sp>
      <p:sp>
        <p:nvSpPr>
          <p:cNvPr id="5" name="Footer Placeholder 4">
            <a:extLst>
              <a:ext uri="{FF2B5EF4-FFF2-40B4-BE49-F238E27FC236}">
                <a16:creationId xmlns:a16="http://schemas.microsoft.com/office/drawing/2014/main" id="{E29CC414-2A25-9A45-9363-C7C05B1FBA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C29E256-70F8-ED00-60F3-63D09A3C20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F8844D1-F3F1-44FE-A3B0-4B6983B8268F}" type="slidenum">
              <a:rPr lang="en-US" smtClean="0"/>
              <a:t>‹#›</a:t>
            </a:fld>
            <a:endParaRPr lang="en-US"/>
          </a:p>
        </p:txBody>
      </p:sp>
    </p:spTree>
    <p:extLst>
      <p:ext uri="{BB962C8B-B14F-4D97-AF65-F5344CB8AC3E}">
        <p14:creationId xmlns:p14="http://schemas.microsoft.com/office/powerpoint/2010/main" val="38892096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Person In A Lab">
            <a:extLst>
              <a:ext uri="{FF2B5EF4-FFF2-40B4-BE49-F238E27FC236}">
                <a16:creationId xmlns:a16="http://schemas.microsoft.com/office/drawing/2014/main" id="{4EE7BA16-4706-828D-479D-F52B0A8E7711}"/>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5A1F78-601D-F982-A598-555D1A9E8C9C}"/>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Week 3 Lab Assignment #2</a:t>
            </a:r>
          </a:p>
        </p:txBody>
      </p:sp>
      <p:sp>
        <p:nvSpPr>
          <p:cNvPr id="3" name="Subtitle 2">
            <a:extLst>
              <a:ext uri="{FF2B5EF4-FFF2-40B4-BE49-F238E27FC236}">
                <a16:creationId xmlns:a16="http://schemas.microsoft.com/office/drawing/2014/main" id="{7EC21916-9585-191A-CE9E-B7B3C8A5C13E}"/>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By: Logan Martin</a:t>
            </a:r>
          </a:p>
        </p:txBody>
      </p:sp>
    </p:spTree>
    <p:extLst>
      <p:ext uri="{BB962C8B-B14F-4D97-AF65-F5344CB8AC3E}">
        <p14:creationId xmlns:p14="http://schemas.microsoft.com/office/powerpoint/2010/main" val="1926016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9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B845F-C71E-47FF-0A9A-40F67FBA8A42}"/>
              </a:ext>
            </a:extLst>
          </p:cNvPr>
          <p:cNvSpPr>
            <a:spLocks noGrp="1"/>
          </p:cNvSpPr>
          <p:nvPr>
            <p:ph type="title"/>
          </p:nvPr>
        </p:nvSpPr>
        <p:spPr>
          <a:xfrm>
            <a:off x="959498" y="402448"/>
            <a:ext cx="10515600" cy="1325563"/>
          </a:xfrm>
        </p:spPr>
        <p:txBody>
          <a:bodyPr/>
          <a:lstStyle/>
          <a:p>
            <a:r>
              <a:rPr lang="en-US" dirty="0"/>
              <a:t>3 Potential problems in this data set:</a:t>
            </a:r>
          </a:p>
        </p:txBody>
      </p:sp>
      <p:sp>
        <p:nvSpPr>
          <p:cNvPr id="3" name="Content Placeholder 2">
            <a:extLst>
              <a:ext uri="{FF2B5EF4-FFF2-40B4-BE49-F238E27FC236}">
                <a16:creationId xmlns:a16="http://schemas.microsoft.com/office/drawing/2014/main" id="{7A123B17-1F94-E3E2-8246-21AC6DE7A22D}"/>
              </a:ext>
            </a:extLst>
          </p:cNvPr>
          <p:cNvSpPr>
            <a:spLocks noGrp="1"/>
          </p:cNvSpPr>
          <p:nvPr>
            <p:ph idx="1"/>
          </p:nvPr>
        </p:nvSpPr>
        <p:spPr>
          <a:xfrm>
            <a:off x="959498" y="2050078"/>
            <a:ext cx="10515600" cy="4351338"/>
          </a:xfrm>
        </p:spPr>
        <p:txBody>
          <a:bodyPr/>
          <a:lstStyle/>
          <a:p>
            <a:pPr>
              <a:lnSpc>
                <a:spcPct val="200000"/>
              </a:lnSpc>
            </a:pPr>
            <a:r>
              <a:rPr lang="en-US" dirty="0"/>
              <a:t>Omission of race, gender, ethnicity</a:t>
            </a:r>
          </a:p>
          <a:p>
            <a:pPr>
              <a:lnSpc>
                <a:spcPct val="200000"/>
              </a:lnSpc>
            </a:pPr>
            <a:r>
              <a:rPr lang="en-US" dirty="0"/>
              <a:t>Name is a feature that doesn’t add value to the research</a:t>
            </a:r>
          </a:p>
          <a:p>
            <a:pPr>
              <a:lnSpc>
                <a:spcPct val="200000"/>
              </a:lnSpc>
            </a:pPr>
            <a:r>
              <a:rPr lang="en-US" dirty="0"/>
              <a:t>Missing values under Marital Status feature</a:t>
            </a:r>
          </a:p>
        </p:txBody>
      </p:sp>
    </p:spTree>
    <p:extLst>
      <p:ext uri="{BB962C8B-B14F-4D97-AF65-F5344CB8AC3E}">
        <p14:creationId xmlns:p14="http://schemas.microsoft.com/office/powerpoint/2010/main" val="3217127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1B7D8CF-C56A-1D7E-8EC4-02CE7B48E108}"/>
              </a:ext>
            </a:extLst>
          </p:cNvPr>
          <p:cNvPicPr>
            <a:picLocks noChangeAspect="1"/>
          </p:cNvPicPr>
          <p:nvPr/>
        </p:nvPicPr>
        <p:blipFill>
          <a:blip r:embed="rId3"/>
          <a:stretch>
            <a:fillRect/>
          </a:stretch>
        </p:blipFill>
        <p:spPr>
          <a:xfrm>
            <a:off x="90808" y="1201175"/>
            <a:ext cx="11615522" cy="5054157"/>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6542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70B2E-3EB3-AC3F-8ACA-55663B2E5E2D}"/>
              </a:ext>
            </a:extLst>
          </p:cNvPr>
          <p:cNvSpPr>
            <a:spLocks noGrp="1"/>
          </p:cNvSpPr>
          <p:nvPr>
            <p:ph type="title"/>
          </p:nvPr>
        </p:nvSpPr>
        <p:spPr/>
        <p:txBody>
          <a:bodyPr/>
          <a:lstStyle/>
          <a:p>
            <a:r>
              <a:rPr lang="en-US" dirty="0"/>
              <a:t>Tools and database used:</a:t>
            </a:r>
          </a:p>
        </p:txBody>
      </p:sp>
      <p:sp>
        <p:nvSpPr>
          <p:cNvPr id="3" name="Content Placeholder 2">
            <a:extLst>
              <a:ext uri="{FF2B5EF4-FFF2-40B4-BE49-F238E27FC236}">
                <a16:creationId xmlns:a16="http://schemas.microsoft.com/office/drawing/2014/main" id="{3E72E72C-3CE3-0DDD-1930-8E613C8F948A}"/>
              </a:ext>
            </a:extLst>
          </p:cNvPr>
          <p:cNvSpPr>
            <a:spLocks noGrp="1"/>
          </p:cNvSpPr>
          <p:nvPr>
            <p:ph idx="1"/>
          </p:nvPr>
        </p:nvSpPr>
        <p:spPr>
          <a:xfrm>
            <a:off x="838200" y="1926933"/>
            <a:ext cx="10515600" cy="4351338"/>
          </a:xfrm>
        </p:spPr>
        <p:txBody>
          <a:bodyPr/>
          <a:lstStyle/>
          <a:p>
            <a:pPr>
              <a:buFont typeface="Arial" panose="020B0604020202020204" pitchFamily="34" charset="0"/>
              <a:buChar char="•"/>
            </a:pPr>
            <a:r>
              <a:rPr lang="en-US" b="1" i="0" dirty="0">
                <a:solidFill>
                  <a:srgbClr val="000000"/>
                </a:solidFill>
                <a:effectLst/>
              </a:rPr>
              <a:t>Relational database (PostgreSQL)</a:t>
            </a:r>
            <a:endParaRPr lang="en-US" dirty="0"/>
          </a:p>
          <a:p>
            <a:pPr>
              <a:buFont typeface="Arial" panose="020B0604020202020204" pitchFamily="34" charset="0"/>
              <a:buChar char="•"/>
            </a:pPr>
            <a:r>
              <a:rPr lang="en-US" b="1" i="0" dirty="0">
                <a:solidFill>
                  <a:srgbClr val="202020"/>
                </a:solidFill>
                <a:effectLst/>
              </a:rPr>
              <a:t>ETL pipeline</a:t>
            </a:r>
            <a:endParaRPr lang="en-US" dirty="0"/>
          </a:p>
          <a:p>
            <a:pPr>
              <a:buFont typeface="Arial" panose="020B0604020202020204" pitchFamily="34" charset="0"/>
              <a:buChar char="•"/>
            </a:pPr>
            <a:r>
              <a:rPr lang="en-US" b="1" i="0" dirty="0">
                <a:solidFill>
                  <a:srgbClr val="202020"/>
                </a:solidFill>
                <a:effectLst/>
              </a:rPr>
              <a:t>CSV file</a:t>
            </a:r>
            <a:endParaRPr lang="en-US" dirty="0"/>
          </a:p>
          <a:p>
            <a:pPr>
              <a:buFont typeface="Arial" panose="020B0604020202020204" pitchFamily="34" charset="0"/>
              <a:buChar char="•"/>
            </a:pPr>
            <a:r>
              <a:rPr lang="en-US" b="1" i="0" dirty="0">
                <a:solidFill>
                  <a:srgbClr val="202020"/>
                </a:solidFill>
                <a:effectLst/>
              </a:rPr>
              <a:t>JSON</a:t>
            </a:r>
            <a:endParaRPr lang="en-US" dirty="0"/>
          </a:p>
          <a:p>
            <a:pPr>
              <a:buFont typeface="Arial" panose="020B0604020202020204" pitchFamily="34" charset="0"/>
              <a:buChar char="•"/>
            </a:pPr>
            <a:r>
              <a:rPr lang="en-US" b="1" i="0" dirty="0">
                <a:solidFill>
                  <a:srgbClr val="202020"/>
                </a:solidFill>
                <a:effectLst/>
              </a:rPr>
              <a:t>Parquet files due to the need for big data processing and access to large data sets</a:t>
            </a:r>
            <a:endParaRPr lang="en-US" dirty="0"/>
          </a:p>
          <a:p>
            <a:endParaRPr lang="en-US" dirty="0"/>
          </a:p>
        </p:txBody>
      </p:sp>
    </p:spTree>
    <p:extLst>
      <p:ext uri="{BB962C8B-B14F-4D97-AF65-F5344CB8AC3E}">
        <p14:creationId xmlns:p14="http://schemas.microsoft.com/office/powerpoint/2010/main" val="509381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FF6E8-4A75-B7D5-A45A-CFCF4172A264}"/>
              </a:ext>
            </a:extLst>
          </p:cNvPr>
          <p:cNvSpPr>
            <a:spLocks noGrp="1"/>
          </p:cNvSpPr>
          <p:nvPr>
            <p:ph type="title"/>
          </p:nvPr>
        </p:nvSpPr>
        <p:spPr/>
        <p:txBody>
          <a:bodyPr/>
          <a:lstStyle/>
          <a:p>
            <a:r>
              <a:rPr lang="en-US" dirty="0"/>
              <a:t>Plan for Schema changes overtime:</a:t>
            </a:r>
          </a:p>
        </p:txBody>
      </p:sp>
      <p:sp>
        <p:nvSpPr>
          <p:cNvPr id="3" name="Content Placeholder 2">
            <a:extLst>
              <a:ext uri="{FF2B5EF4-FFF2-40B4-BE49-F238E27FC236}">
                <a16:creationId xmlns:a16="http://schemas.microsoft.com/office/drawing/2014/main" id="{3D0AE380-7EB0-E945-BE77-7B6410636FD8}"/>
              </a:ext>
            </a:extLst>
          </p:cNvPr>
          <p:cNvSpPr>
            <a:spLocks noGrp="1"/>
          </p:cNvSpPr>
          <p:nvPr>
            <p:ph idx="1"/>
          </p:nvPr>
        </p:nvSpPr>
        <p:spPr>
          <a:xfrm>
            <a:off x="838200" y="2385462"/>
            <a:ext cx="10515600" cy="4351338"/>
          </a:xfrm>
        </p:spPr>
        <p:txBody>
          <a:bodyPr/>
          <a:lstStyle/>
          <a:p>
            <a:r>
              <a:rPr lang="en-US" dirty="0"/>
              <a:t>As my model develops and gathers new information, it’s important for consistent monitoring and validation to happen</a:t>
            </a:r>
          </a:p>
          <a:p>
            <a:r>
              <a:rPr lang="en-US" dirty="0"/>
              <a:t>By monitoring the data, we can add new information as needed and fix any bias along the way that affects the accuracy as the data changes</a:t>
            </a:r>
          </a:p>
          <a:p>
            <a:r>
              <a:rPr lang="en-US" dirty="0"/>
              <a:t>Using Validation technique, we can spot features with missing values and potentially combine features to help with model accuracy</a:t>
            </a:r>
          </a:p>
          <a:p>
            <a:endParaRPr lang="en-US" dirty="0"/>
          </a:p>
        </p:txBody>
      </p:sp>
    </p:spTree>
    <p:extLst>
      <p:ext uri="{BB962C8B-B14F-4D97-AF65-F5344CB8AC3E}">
        <p14:creationId xmlns:p14="http://schemas.microsoft.com/office/powerpoint/2010/main" val="12971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77F05-095D-C716-512A-D4330933DF45}"/>
              </a:ext>
            </a:extLst>
          </p:cNvPr>
          <p:cNvSpPr>
            <a:spLocks noGrp="1"/>
          </p:cNvSpPr>
          <p:nvPr>
            <p:ph type="title"/>
          </p:nvPr>
        </p:nvSpPr>
        <p:spPr/>
        <p:txBody>
          <a:bodyPr/>
          <a:lstStyle/>
          <a:p>
            <a:endParaRPr lang="en-US"/>
          </a:p>
        </p:txBody>
      </p:sp>
      <p:pic>
        <p:nvPicPr>
          <p:cNvPr id="4" name="Picture 3" descr="A screenshot of a computer&#10;&#10;Description automatically generated">
            <a:extLst>
              <a:ext uri="{FF2B5EF4-FFF2-40B4-BE49-F238E27FC236}">
                <a16:creationId xmlns:a16="http://schemas.microsoft.com/office/drawing/2014/main" id="{E7A59C01-A959-1B07-8E17-EE090D78D0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5539"/>
            <a:ext cx="12192000" cy="6626921"/>
          </a:xfrm>
          <a:prstGeom prst="rect">
            <a:avLst/>
          </a:prstGeom>
        </p:spPr>
      </p:pic>
    </p:spTree>
    <p:extLst>
      <p:ext uri="{BB962C8B-B14F-4D97-AF65-F5344CB8AC3E}">
        <p14:creationId xmlns:p14="http://schemas.microsoft.com/office/powerpoint/2010/main" val="1026363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98</TotalTime>
  <Words>966</Words>
  <Application>Microsoft Office PowerPoint</Application>
  <PresentationFormat>Widescreen</PresentationFormat>
  <Paragraphs>40</Paragraphs>
  <Slides>6</Slides>
  <Notes>5</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Aptos</vt:lpstr>
      <vt:lpstr>Aptos Display</vt:lpstr>
      <vt:lpstr>Arial</vt:lpstr>
      <vt:lpstr>Office Theme</vt:lpstr>
      <vt:lpstr>Week 3 Lab Assignment #2</vt:lpstr>
      <vt:lpstr>3 Potential problems in this data set:</vt:lpstr>
      <vt:lpstr>PowerPoint Presentation</vt:lpstr>
      <vt:lpstr>Tools and database used:</vt:lpstr>
      <vt:lpstr>Plan for Schema changes overtime: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Logan Martin</dc:creator>
  <cp:lastModifiedBy>Logan Martin</cp:lastModifiedBy>
  <cp:revision>3</cp:revision>
  <dcterms:created xsi:type="dcterms:W3CDTF">2025-02-05T04:52:25Z</dcterms:created>
  <dcterms:modified xsi:type="dcterms:W3CDTF">2025-02-15T06:19:17Z</dcterms:modified>
</cp:coreProperties>
</file>

<file path=docProps/thumbnail.jpeg>
</file>